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2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17" name="Footer Placeholder 16"/>
          <p:cNvSpPr>
            <a:spLocks noGrp="1"/>
          </p:cNvSpPr>
          <p:nvPr>
            <p:ph type="ftr" sz="quarter" idx="11"/>
          </p:nvPr>
        </p:nvSpPr>
        <p:spPr/>
        <p:txBody>
          <a:bodyPr/>
          <a:lstStyle/>
          <a:p>
            <a:endParaRPr lang="ar-EG"/>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2D231F1-D226-4165-926A-A724730F3608}" type="slidenum">
              <a:rPr lang="ar-EG" smtClean="0"/>
              <a:pPr/>
              <a:t>‹#›</a:t>
            </a:fld>
            <a:endParaRPr lang="ar-EG"/>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D2D231F1-D226-4165-926A-A724730F3608}"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D2D231F1-D226-4165-926A-A724730F3608}"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D2D231F1-D226-4165-926A-A724730F3608}" type="slidenum">
              <a:rPr lang="ar-EG" smtClean="0"/>
              <a:pPr/>
              <a:t>‹#›</a:t>
            </a:fld>
            <a:endParaRPr lang="ar-EG"/>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5" name="Footer Placeholder 4"/>
          <p:cNvSpPr>
            <a:spLocks noGrp="1"/>
          </p:cNvSpPr>
          <p:nvPr>
            <p:ph type="ftr" sz="quarter" idx="11"/>
          </p:nvPr>
        </p:nvSpPr>
        <p:spPr>
          <a:xfrm>
            <a:off x="800100" y="6172200"/>
            <a:ext cx="4000500" cy="457200"/>
          </a:xfrm>
        </p:spPr>
        <p:txBody>
          <a:bodyPr/>
          <a:lstStyle/>
          <a:p>
            <a:endParaRPr lang="ar-EG"/>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2D231F1-D226-4165-926A-A724730F3608}" type="slidenum">
              <a:rPr lang="ar-EG" smtClean="0"/>
              <a:pPr/>
              <a:t>‹#›</a:t>
            </a:fld>
            <a:endParaRPr lang="ar-EG"/>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D2D231F1-D226-4165-926A-A724730F3608}" type="slidenum">
              <a:rPr lang="ar-EG" smtClean="0"/>
              <a:pPr/>
              <a:t>‹#›</a:t>
            </a:fld>
            <a:endParaRPr lang="ar-EG"/>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D2D231F1-D226-4165-926A-A724730F3608}" type="slidenum">
              <a:rPr lang="ar-EG" smtClean="0"/>
              <a:pPr/>
              <a:t>‹#›</a:t>
            </a:fld>
            <a:endParaRPr lang="ar-EG"/>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D2D231F1-D226-4165-926A-A724730F3608}"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D2D231F1-D226-4165-926A-A724730F3608}"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D2D231F1-D226-4165-926A-A724730F3608}" type="slidenum">
              <a:rPr lang="ar-EG" smtClean="0"/>
              <a:pPr/>
              <a:t>‹#›</a:t>
            </a:fld>
            <a:endParaRPr lang="ar-EG"/>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7A31677-5050-4501-BB6C-88F41701C28D}" type="datetimeFigureOut">
              <a:rPr lang="ar-EG" smtClean="0"/>
              <a:pPr/>
              <a:t>24/05/1442</a:t>
            </a:fld>
            <a:endParaRPr lang="ar-EG"/>
          </a:p>
        </p:txBody>
      </p:sp>
      <p:sp>
        <p:nvSpPr>
          <p:cNvPr id="6" name="Footer Placeholder 5"/>
          <p:cNvSpPr>
            <a:spLocks noGrp="1"/>
          </p:cNvSpPr>
          <p:nvPr>
            <p:ph type="ftr" sz="quarter" idx="11"/>
          </p:nvPr>
        </p:nvSpPr>
        <p:spPr>
          <a:xfrm>
            <a:off x="914400" y="6172200"/>
            <a:ext cx="3886200" cy="457200"/>
          </a:xfrm>
        </p:spPr>
        <p:txBody>
          <a:bodyPr/>
          <a:lstStyle/>
          <a:p>
            <a:endParaRPr lang="ar-EG"/>
          </a:p>
        </p:txBody>
      </p:sp>
      <p:sp>
        <p:nvSpPr>
          <p:cNvPr id="7" name="Slide Number Placeholder 6"/>
          <p:cNvSpPr>
            <a:spLocks noGrp="1"/>
          </p:cNvSpPr>
          <p:nvPr>
            <p:ph type="sldNum" sz="quarter" idx="12"/>
          </p:nvPr>
        </p:nvSpPr>
        <p:spPr>
          <a:xfrm>
            <a:off x="146304" y="6208776"/>
            <a:ext cx="457200" cy="457200"/>
          </a:xfrm>
        </p:spPr>
        <p:txBody>
          <a:bodyPr/>
          <a:lstStyle/>
          <a:p>
            <a:fld id="{D2D231F1-D226-4165-926A-A724730F3608}" type="slidenum">
              <a:rPr lang="ar-EG" smtClean="0"/>
              <a:pPr/>
              <a:t>‹#›</a:t>
            </a:fld>
            <a:endParaRPr lang="ar-EG"/>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7A31677-5050-4501-BB6C-88F41701C28D}" type="datetimeFigureOut">
              <a:rPr lang="ar-EG" smtClean="0"/>
              <a:pPr/>
              <a:t>24/05/1442</a:t>
            </a:fld>
            <a:endParaRPr lang="ar-EG"/>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EG"/>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D231F1-D226-4165-926A-A724730F3608}"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694928"/>
          </a:xfrm>
        </p:spPr>
        <p:txBody>
          <a:bodyPr/>
          <a:lstStyle/>
          <a:p>
            <a:r>
              <a:rPr lang="ar-EG" b="1" dirty="0" smtClean="0">
                <a:solidFill>
                  <a:schemeClr val="tx1"/>
                </a:solidFill>
              </a:rPr>
              <a:t>الشكل المادى للصفحة المطبوعة</a:t>
            </a:r>
            <a:endParaRPr lang="ar-EG" dirty="0">
              <a:solidFill>
                <a:schemeClr val="tx1"/>
              </a:solidFill>
            </a:endParaRPr>
          </a:p>
        </p:txBody>
      </p:sp>
      <p:sp>
        <p:nvSpPr>
          <p:cNvPr id="2" name="Title 1"/>
          <p:cNvSpPr>
            <a:spLocks noGrp="1"/>
          </p:cNvSpPr>
          <p:nvPr>
            <p:ph type="ctrTitle"/>
          </p:nvPr>
        </p:nvSpPr>
        <p:spPr>
          <a:xfrm>
            <a:off x="685800" y="2130425"/>
            <a:ext cx="7772400" cy="794519"/>
          </a:xfrm>
        </p:spPr>
        <p:txBody>
          <a:bodyPr>
            <a:normAutofit fontScale="90000"/>
          </a:bodyPr>
          <a:lstStyle/>
          <a:p>
            <a:r>
              <a:rPr lang="ar-EG" b="1" dirty="0"/>
              <a:t>الفصــل الرابع</a:t>
            </a:r>
            <a:r>
              <a:rPr lang="en-US" dirty="0"/>
              <a:t/>
            </a:r>
            <a:br>
              <a:rPr lang="en-US" dirty="0"/>
            </a:br>
            <a:r>
              <a:rPr lang="en-US" dirty="0"/>
              <a:t/>
            </a:r>
            <a:br>
              <a:rPr lang="en-US" dirty="0"/>
            </a:br>
            <a:endParaRPr lang="ar-E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ثانيا : الإيضاحات </a:t>
            </a:r>
            <a:r>
              <a:rPr lang="en-US" b="1" dirty="0"/>
              <a:t>Illustrations</a:t>
            </a:r>
            <a:r>
              <a:rPr lang="en-US" dirty="0"/>
              <a:t/>
            </a:r>
            <a:br>
              <a:rPr lang="en-US" dirty="0"/>
            </a:br>
            <a:endParaRPr lang="ar-EG" dirty="0"/>
          </a:p>
        </p:txBody>
      </p:sp>
      <p:sp>
        <p:nvSpPr>
          <p:cNvPr id="3" name="Content Placeholder 2"/>
          <p:cNvSpPr>
            <a:spLocks noGrp="1"/>
          </p:cNvSpPr>
          <p:nvPr>
            <p:ph sz="quarter" idx="1"/>
          </p:nvPr>
        </p:nvSpPr>
        <p:spPr>
          <a:xfrm>
            <a:off x="251520" y="1268760"/>
            <a:ext cx="8435280" cy="4857403"/>
          </a:xfrm>
        </p:spPr>
        <p:txBody>
          <a:bodyPr>
            <a:normAutofit lnSpcReduction="10000"/>
          </a:bodyPr>
          <a:lstStyle/>
          <a:p>
            <a:pPr lvl="0">
              <a:buNone/>
            </a:pPr>
            <a:r>
              <a:rPr lang="ar-EG" u="sng" dirty="0"/>
              <a:t>التطور التاريخى للإيضاحيات : </a:t>
            </a:r>
            <a:endParaRPr lang="en-US" dirty="0"/>
          </a:p>
          <a:p>
            <a:r>
              <a:rPr lang="ar-EG" dirty="0"/>
              <a:t>كانت الإيضاحات فى عصر الخطاطة عمل منفصل عن عمل الناسخ والخطاط ، كما كان إنتاج الصور وخاصة صور القديسين يتم على كتل خشبية ولم يكتفى المسيحيين بإنتاج صور القديسين فقط بل حولوا نص الإنجيل وخاصة الأجزاء الروائية فيه إلى الصور ، لاستخدامها من قبل المسيحيين الذين لايجيدون القراءة فمن خلال هذه الصور يفهم النص لتعبير الصور عن النص المكتوب </a:t>
            </a:r>
            <a:r>
              <a:rPr lang="ar-EG" dirty="0" smtClean="0"/>
              <a:t>. كما </a:t>
            </a:r>
            <a:r>
              <a:rPr lang="ar-EG" dirty="0"/>
              <a:t>كان يتم إنتاج النص أولا ثم توضيح الصور وبعد ذلك أصبحت الصور مصحوبة بنص فكان يتم وضع الصور فى صفحة النص فى صفحة لأنه لم يكن هناك سبيل من وضع النص مع الصور على لوح خشبى واحد </a:t>
            </a:r>
            <a:r>
              <a:rPr lang="ar-EG" dirty="0" smtClean="0"/>
              <a:t>. ولقد </a:t>
            </a:r>
            <a:r>
              <a:rPr lang="ar-EG" dirty="0"/>
              <a:t>تضمنت المخطوطات ثلاثة أنواع من الإيضاحات فكان يتم صبغ الحروف الكبيرة بالحبر الأحمر ، بالإضافة إلى كتابة النص الذهب أو الفضة ، أما ثالث نوع للإيضاحيات فكان وضع صور ولوحات للأشخاص أو الأشياء أحيانا بغرض الزخرفة وأحيانا كشرح وتوضيح للمادة العلمية .</a:t>
            </a:r>
            <a:endParaRPr lang="en-US" dirty="0"/>
          </a:p>
          <a:p>
            <a:endParaRPr lang="ar-E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ثانيا : الإيضاحات </a:t>
            </a:r>
            <a:r>
              <a:rPr lang="en-US" b="1" dirty="0"/>
              <a:t>Illustrations</a:t>
            </a:r>
            <a:r>
              <a:rPr lang="en-US" dirty="0"/>
              <a:t/>
            </a:r>
            <a:br>
              <a:rPr lang="en-US" dirty="0"/>
            </a:br>
            <a:endParaRPr lang="ar-EG" dirty="0"/>
          </a:p>
        </p:txBody>
      </p:sp>
      <p:sp>
        <p:nvSpPr>
          <p:cNvPr id="3" name="Content Placeholder 2"/>
          <p:cNvSpPr>
            <a:spLocks noGrp="1"/>
          </p:cNvSpPr>
          <p:nvPr>
            <p:ph sz="quarter" idx="1"/>
          </p:nvPr>
        </p:nvSpPr>
        <p:spPr>
          <a:xfrm>
            <a:off x="323528" y="1052736"/>
            <a:ext cx="8568952" cy="5472608"/>
          </a:xfrm>
        </p:spPr>
        <p:txBody>
          <a:bodyPr>
            <a:normAutofit lnSpcReduction="10000"/>
          </a:bodyPr>
          <a:lstStyle/>
          <a:p>
            <a:pPr>
              <a:buNone/>
            </a:pPr>
            <a:r>
              <a:rPr lang="ar-EG" dirty="0"/>
              <a:t>وعلى الرغم من اختلاف وظيفة الإيضاحات عن الزخارف إلا أنهما أثناء التنفيذ الفعلى قد لا يمكن فصلهما لان بينهم خصائص كثيرة مشتركة داخل الكتاب رغم اختلاف الوظيفة والهدف : ففى المخطوطات وجد الزخارف المختلفة فى مواضع متفاوته مثل الهامش العلوى أو السفلى من الصفحة وهناك أيضا صور امتزجت فيها وظيفة التجميل مع وظيفة التوضيح </a:t>
            </a:r>
            <a:r>
              <a:rPr lang="ar-EG" dirty="0" smtClean="0"/>
              <a:t>.وكانت </a:t>
            </a:r>
            <a:r>
              <a:rPr lang="ar-EG" dirty="0"/>
              <a:t>الإيضاحيات والزخارف مرحلة تتم إما بعد كتابة النص أو قبل كتابة النص أو بمعنى آخر كان يتم كتابة النص وعندما يأتى موضع صورة كان يترك فارغا وفى أحيان قليلة كان يتم وضع الرسومات ليأتى الناسخ ويكمل حول الرسوم ويتضح هذا من بعض الكتب والذى كانت تطغى فيها الصور مع المساحة المخصصة لها لتدخل على النص المكتوب مما يعنى أن الرسم تم بعد الكتابة</a:t>
            </a:r>
            <a:r>
              <a:rPr lang="ar-EG" dirty="0" smtClean="0"/>
              <a:t>.</a:t>
            </a:r>
            <a:r>
              <a:rPr lang="ar-EG" dirty="0"/>
              <a:t> ومع دخول الطباعة بالأحرف المتحركة فى مراحلها الأولى كان يتم وضع الصورة فى نهاية النص أيا كانت مع استمرار استخدام الزخرفة حيث استعان بها الطابعون الأوائل وقد وصلت لنا كتب من مطابع ماينز وبها زخرفة واسعة كما وجدت أيضا الزخارف فى الكتب التى طبعت فى ايطاليا فى عصر النهضة أما الكتب العادية فكانت الزخرفة تقتصر على تحمير الحروف الكبير وأواخر الصفحات.</a:t>
            </a:r>
            <a:endParaRPr lang="en-US" dirty="0"/>
          </a:p>
          <a:p>
            <a:pPr>
              <a:buNone/>
            </a:pPr>
            <a:endParaRPr lang="en-US" dirty="0"/>
          </a:p>
          <a:p>
            <a:endParaRPr lang="ar-E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ثانيا : الإيضاحات </a:t>
            </a:r>
            <a:r>
              <a:rPr lang="en-US" b="1" dirty="0" smtClean="0"/>
              <a:t>Illustrations</a:t>
            </a:r>
            <a:endParaRPr lang="ar-EG" dirty="0"/>
          </a:p>
        </p:txBody>
      </p:sp>
      <p:sp>
        <p:nvSpPr>
          <p:cNvPr id="3" name="Content Placeholder 2"/>
          <p:cNvSpPr>
            <a:spLocks noGrp="1"/>
          </p:cNvSpPr>
          <p:nvPr>
            <p:ph sz="quarter" idx="1"/>
          </p:nvPr>
        </p:nvSpPr>
        <p:spPr/>
        <p:txBody>
          <a:bodyPr>
            <a:normAutofit fontScale="92500" lnSpcReduction="20000"/>
          </a:bodyPr>
          <a:lstStyle/>
          <a:p>
            <a:pPr lvl="0">
              <a:buNone/>
            </a:pPr>
            <a:r>
              <a:rPr lang="ar-EG" u="sng" dirty="0"/>
              <a:t>طرق إخراج الإيضاحيات فى أوائل المطبوعات</a:t>
            </a:r>
            <a:endParaRPr lang="en-US" dirty="0"/>
          </a:p>
          <a:p>
            <a:pPr>
              <a:buNone/>
            </a:pPr>
            <a:r>
              <a:rPr lang="ar-EG" u="sng" dirty="0" smtClean="0"/>
              <a:t>الطريقة </a:t>
            </a:r>
            <a:r>
              <a:rPr lang="ar-EG" u="sng" dirty="0"/>
              <a:t>الأولى </a:t>
            </a:r>
            <a:endParaRPr lang="en-US" dirty="0"/>
          </a:p>
          <a:p>
            <a:pPr algn="just">
              <a:buNone/>
            </a:pPr>
            <a:r>
              <a:rPr lang="ar-EG" dirty="0"/>
              <a:t>أن يتم طبع النص بالحروف المتحركة بالمطبعة ويترك فراغ للصور والرسوم التى يتم رسمها باليد مع ضرورة ملاحظة ظهور بدايات الفصول والفقرات فكان يتم كتابة الحروف الأول بطريقة مميزة عن باقى الأحرف وكان يتم هذا بخط اليد وليس باستخدام المطبعة .</a:t>
            </a:r>
            <a:endParaRPr lang="en-US" dirty="0"/>
          </a:p>
          <a:p>
            <a:pPr>
              <a:buNone/>
            </a:pPr>
            <a:r>
              <a:rPr lang="ar-EG" u="sng" dirty="0"/>
              <a:t>الطريقة الثانية </a:t>
            </a:r>
            <a:endParaRPr lang="en-US" dirty="0"/>
          </a:p>
          <a:p>
            <a:pPr algn="just">
              <a:buNone/>
            </a:pPr>
            <a:r>
              <a:rPr lang="ar-EG" dirty="0"/>
              <a:t>ويتم فيها طباعة الصور والزخارف والأحرف الأولى للفقرات والفصول بعد طباعة النص وقد بدأت الإيضاحيات فى البداية ترسم بالأبيض والأسود ومع التطور أصبحت ملونة ولأن عملية طبع الإيضاحيات الملونة مرهق جدا فلم تأت فى المرحلة الأولى للطباعة ولكنها دخلت فى المرحلة المتأخرة عن طريق الجمع التصويرى حيث أصبح من السهل أن يوضع على الفيلم الواحد النص والإيضاحية.</a:t>
            </a:r>
            <a:endParaRPr lang="en-US" dirty="0"/>
          </a:p>
          <a:p>
            <a:endParaRPr lang="ar-E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ثانيا : الإيضاحات </a:t>
            </a:r>
            <a:r>
              <a:rPr lang="en-US" b="1" dirty="0" smtClean="0"/>
              <a:t>Illustrations</a:t>
            </a:r>
            <a:endParaRPr lang="ar-EG" dirty="0"/>
          </a:p>
        </p:txBody>
      </p:sp>
      <p:sp>
        <p:nvSpPr>
          <p:cNvPr id="3" name="Content Placeholder 2"/>
          <p:cNvSpPr>
            <a:spLocks noGrp="1"/>
          </p:cNvSpPr>
          <p:nvPr>
            <p:ph sz="quarter" idx="1"/>
          </p:nvPr>
        </p:nvSpPr>
        <p:spPr>
          <a:xfrm>
            <a:off x="251520" y="1600200"/>
            <a:ext cx="8435280" cy="4525963"/>
          </a:xfrm>
        </p:spPr>
        <p:txBody>
          <a:bodyPr/>
          <a:lstStyle/>
          <a:p>
            <a:pPr>
              <a:buNone/>
            </a:pPr>
            <a:r>
              <a:rPr lang="ar-EG" u="sng" dirty="0"/>
              <a:t>أهمية الإيضاحيات عند دراسة الببليوجرافيا التحليلية</a:t>
            </a:r>
            <a:r>
              <a:rPr lang="ar-EG" dirty="0"/>
              <a:t> :</a:t>
            </a:r>
            <a:endParaRPr lang="en-US" dirty="0"/>
          </a:p>
          <a:p>
            <a:pPr algn="just">
              <a:buNone/>
            </a:pPr>
            <a:r>
              <a:rPr lang="ar-EG" dirty="0" smtClean="0"/>
              <a:t>تعتبر </a:t>
            </a:r>
            <a:r>
              <a:rPr lang="ar-EG" dirty="0"/>
              <a:t>الإيضاحات ملمحا هاما من الملامح المادية للكتاب ودراستها لا تقصد لذاتها ولكنها تدرس لأغراض الببليوجرافيا لتساعد على تحديد تاريخ إنتاج الكتاب مخطوطا كان أم مطبوعا ، وتحديد مكان الإنتاج كما أن لها أهمية كبرى لكونها تزيد من قيمة المادة العلمية التى يتم معالجتها فى الكتاب ولها أهمية كبرى فى الإلمام بأساليب إنتاج تلك الإيضاحيات وقيمتها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ar-EG" b="1" dirty="0" smtClean="0"/>
              <a:t>ثانيا : الإيضاحات </a:t>
            </a:r>
            <a:r>
              <a:rPr lang="en-US" b="1" dirty="0" smtClean="0"/>
              <a:t>Illustrations</a:t>
            </a:r>
            <a:endParaRPr lang="ar-EG" dirty="0"/>
          </a:p>
        </p:txBody>
      </p:sp>
      <p:sp>
        <p:nvSpPr>
          <p:cNvPr id="3" name="Content Placeholder 2"/>
          <p:cNvSpPr>
            <a:spLocks noGrp="1"/>
          </p:cNvSpPr>
          <p:nvPr>
            <p:ph sz="quarter" idx="1"/>
          </p:nvPr>
        </p:nvSpPr>
        <p:spPr>
          <a:xfrm>
            <a:off x="457200" y="1052736"/>
            <a:ext cx="8229600" cy="5616624"/>
          </a:xfrm>
        </p:spPr>
        <p:txBody>
          <a:bodyPr>
            <a:normAutofit fontScale="47500" lnSpcReduction="20000"/>
          </a:bodyPr>
          <a:lstStyle/>
          <a:p>
            <a:r>
              <a:rPr lang="ar-EG" sz="3600" u="sng" dirty="0"/>
              <a:t>طرق إنتاج الإيضاحات </a:t>
            </a:r>
            <a:r>
              <a:rPr lang="ar-EG" sz="3600" u="sng" dirty="0" smtClean="0"/>
              <a:t>:</a:t>
            </a:r>
            <a:r>
              <a:rPr lang="ar-EG" sz="3600" dirty="0"/>
              <a:t> </a:t>
            </a:r>
            <a:endParaRPr lang="ar-EG" sz="3600" dirty="0" smtClean="0"/>
          </a:p>
          <a:p>
            <a:r>
              <a:rPr lang="ar-EG" sz="3600" dirty="0" smtClean="0"/>
              <a:t>الإيضاحيات </a:t>
            </a:r>
            <a:r>
              <a:rPr lang="ar-EG" sz="3600" dirty="0"/>
              <a:t>المجسمة</a:t>
            </a:r>
            <a:endParaRPr lang="en-US" sz="3600" dirty="0"/>
          </a:p>
          <a:p>
            <a:r>
              <a:rPr lang="ar-EG" sz="3600" dirty="0"/>
              <a:t>ب- الإيضاحيات الغائرة</a:t>
            </a:r>
            <a:endParaRPr lang="en-US" sz="3600" dirty="0"/>
          </a:p>
          <a:p>
            <a:r>
              <a:rPr lang="ar-EG" sz="3600" dirty="0"/>
              <a:t>ج- الإيضاحيات المستوية </a:t>
            </a:r>
            <a:endParaRPr lang="en-US" sz="3600" dirty="0"/>
          </a:p>
          <a:p>
            <a:pPr>
              <a:buNone/>
            </a:pPr>
            <a:r>
              <a:rPr lang="ar-EG" sz="3600" dirty="0" smtClean="0"/>
              <a:t>حيث </a:t>
            </a:r>
            <a:r>
              <a:rPr lang="ar-EG" sz="3600" dirty="0"/>
              <a:t>تكون الإيضاحية بارزة على السطح المعدنى ، وعادة ما ترسم الإيضاحيات فى البداية ثم تزال الأجزاء غير المرسومة أو تخفض وبذلك لا يبقى بارزا سوى الرسوم فقط .ثم يتم ضغط الورق على الأجزاء البارزة لتطبع صور الرسم بنفس أسلوب طبع </a:t>
            </a:r>
            <a:r>
              <a:rPr lang="ar-EG" sz="3600" dirty="0" smtClean="0"/>
              <a:t>النص. وتمتاز هذه </a:t>
            </a:r>
            <a:r>
              <a:rPr lang="ar-EG" sz="3600" dirty="0"/>
              <a:t>الطريقة بإمكانية طبع النص الإيضاحيات فى وقت واحد لأن الرسم البارز يوضع في سياقه العام مع النص المجموع من الحروف . </a:t>
            </a:r>
            <a:r>
              <a:rPr lang="ar-EG" sz="3600" dirty="0" smtClean="0"/>
              <a:t>وقد </a:t>
            </a:r>
            <a:r>
              <a:rPr lang="ar-EG" sz="3600" dirty="0"/>
              <a:t>تم استخدام كتل الخشب فى عمل الإيضاحيات البارزة وهى الطريقة القديمة وتسمى أحيانا زيلوجراف </a:t>
            </a:r>
            <a:r>
              <a:rPr lang="ar-EG" sz="3600" dirty="0" smtClean="0"/>
              <a:t>والجدير </a:t>
            </a:r>
            <a:r>
              <a:rPr lang="ar-EG" sz="3600" dirty="0"/>
              <a:t>بالذكر أن أول إيضاحية أنتجت عن طريق الكتل الخشبية كانت صورة العذراء والتى أنتجت عام 1418 وصورة سانت كريستوفر عام 1423م </a:t>
            </a:r>
            <a:r>
              <a:rPr lang="ar-EG" sz="3600" dirty="0" smtClean="0"/>
              <a:t>.</a:t>
            </a:r>
            <a:endParaRPr lang="en-US" sz="3600" dirty="0"/>
          </a:p>
          <a:p>
            <a:r>
              <a:rPr lang="ar-EG" sz="3600" dirty="0" smtClean="0"/>
              <a:t>ومن </a:t>
            </a:r>
            <a:r>
              <a:rPr lang="ar-EG" sz="3600" dirty="0"/>
              <a:t>طرق إخراج الإيضاحيات البارزة الزنكوغراف أو ما يطلق عليها الكتل السطرية وهي عملية فوتوغرافية ميكانيكية تستخدم لإنتاج التصميمات أو الرسومات السطرية باللون الأسود </a:t>
            </a:r>
            <a:r>
              <a:rPr lang="ar-EG" sz="3600" dirty="0" smtClean="0"/>
              <a:t>والأبيض، </a:t>
            </a:r>
            <a:r>
              <a:rPr lang="ar-EG" sz="3600" dirty="0"/>
              <a:t>وتعد هذه الطريقة أرخص الطرق لإنتاج أصول الإيضاحات. ويجب هنا إيضاح أن مسمي الزنكوغراف مأخوذ من مادة الزنك المستخدم على نطاق واسع ، ولقد استخدمت هذه الطريقة فى القرن التاسع عشر الميلادي على يد الألماني إييبر هارد البافاري وهذه الطريقة تصلح لإنتاج الصور والاسكتشات والخرائط والرسوم البيانية.</a:t>
            </a:r>
            <a:endParaRPr lang="en-US" sz="3600" dirty="0"/>
          </a:p>
          <a:p>
            <a:r>
              <a:rPr lang="ar-EG" sz="3600" dirty="0"/>
              <a:t>وأخر طرق طباعة الإيضاحيات البارزة هي طريقة الهافتوت ، وهي عملية مناسبة لإنتاج الإيضاحيات كالصور الفوتوغرافية والرسومات الزيتية والمائية وغيرها ، وقد اخترع هذه الطريقة جورج ميزنباخ عام 1882 م ، وتعتبر هذه الطريقة أرخص من كل الطرق الأخرى كما أن ناتجها ممتاز لأن الصورة تكون حادة شديدة الوضوح ومعبرة</a:t>
            </a:r>
            <a:r>
              <a:rPr lang="ar-EG" sz="3600" dirty="0" smtClean="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ar-EG" b="1" dirty="0" smtClean="0"/>
              <a:t>ثانيا : الإيضاحات </a:t>
            </a:r>
            <a:r>
              <a:rPr lang="en-US" b="1" dirty="0" smtClean="0"/>
              <a:t>Illustrations</a:t>
            </a:r>
            <a:endParaRPr lang="ar-EG" dirty="0"/>
          </a:p>
        </p:txBody>
      </p:sp>
      <p:sp>
        <p:nvSpPr>
          <p:cNvPr id="3" name="Content Placeholder 2"/>
          <p:cNvSpPr>
            <a:spLocks noGrp="1"/>
          </p:cNvSpPr>
          <p:nvPr>
            <p:ph sz="quarter" idx="1"/>
          </p:nvPr>
        </p:nvSpPr>
        <p:spPr>
          <a:xfrm>
            <a:off x="251520" y="1268760"/>
            <a:ext cx="8712968" cy="5328592"/>
          </a:xfrm>
        </p:spPr>
        <p:txBody>
          <a:bodyPr>
            <a:normAutofit fontScale="85000" lnSpcReduction="20000"/>
          </a:bodyPr>
          <a:lstStyle/>
          <a:p>
            <a:r>
              <a:rPr lang="ar-EG" u="sng" dirty="0"/>
              <a:t>الإيضاحات فى أوائل المطبوعات المصرية :</a:t>
            </a:r>
            <a:endParaRPr lang="en-US" dirty="0"/>
          </a:p>
          <a:p>
            <a:pPr>
              <a:buNone/>
            </a:pPr>
            <a:r>
              <a:rPr lang="ar-EG" dirty="0"/>
              <a:t>ظهرت الإيضاحات فى أوائل المطبوعات المصرية منذ العقود الأولى للطباعة بأشكال متنوعة ، فكان هناك الصور واللوحات والرسوم الهندسية والخرائط </a:t>
            </a:r>
            <a:r>
              <a:rPr lang="ar-EG" dirty="0" smtClean="0"/>
              <a:t>والتخطيطات. مع </a:t>
            </a:r>
            <a:r>
              <a:rPr lang="ar-EG" dirty="0"/>
              <a:t>ضرورة إيضاح الصعوبة التى وجدها الطابعون فى دمج الإيضاحيات مع النص وطبعهما معا ، وقد تغلب عليها الطابعون بإدراج الإيضاحات فى ملحق خاص فى أخر الكتاب ، وقد تم طبعها بطريقة طبع الحجر مستخدمين فى ذلك الألواح </a:t>
            </a:r>
            <a:r>
              <a:rPr lang="ar-EG" dirty="0" smtClean="0"/>
              <a:t>المحفورة. وهذا </a:t>
            </a:r>
            <a:r>
              <a:rPr lang="ar-EG" dirty="0"/>
              <a:t>ما وجد عليه بعض الكتب المطبوعة فى العقود الأولى لدخول الطباعة الى </a:t>
            </a:r>
            <a:r>
              <a:rPr lang="ar-EG" dirty="0" smtClean="0"/>
              <a:t>مصرهذا </a:t>
            </a:r>
            <a:r>
              <a:rPr lang="ar-EG" dirty="0"/>
              <a:t>ومن المؤكد أنه لم تلون الإيضاحيات إلا فى العقد السادس-الخمسينات - مع عودة الإيضاحيات إلى </a:t>
            </a:r>
            <a:r>
              <a:rPr lang="ar-EG" dirty="0" smtClean="0"/>
              <a:t>الملاحق.</a:t>
            </a:r>
            <a:endParaRPr lang="en-US" dirty="0"/>
          </a:p>
          <a:p>
            <a:pPr>
              <a:buNone/>
            </a:pPr>
            <a:r>
              <a:rPr lang="ar-EG" dirty="0"/>
              <a:t>ويمكن تلخيص السمات الخاصة بالإيضاحيات فى أوائل المطبوعات المصرية على النحو التالي :</a:t>
            </a:r>
            <a:endParaRPr lang="en-US" dirty="0"/>
          </a:p>
          <a:p>
            <a:pPr lvl="0"/>
            <a:r>
              <a:rPr lang="ar-EG" dirty="0"/>
              <a:t>ظهرت الإيضاحيات فى أوائل المطبوعات المصرية منذ ثلاثينيات القرن التاسع عشر.</a:t>
            </a:r>
            <a:endParaRPr lang="en-US" dirty="0"/>
          </a:p>
          <a:p>
            <a:pPr lvl="0"/>
            <a:r>
              <a:rPr lang="ar-EG" dirty="0"/>
              <a:t>تعددت وتنوعت الإيضاحيات التى وردت فى أوائل المطبوعات فكانت هناك أشكال هندسية ، وخرائط ورسومات بيانية ، وصور ، وتخطيطات.</a:t>
            </a:r>
            <a:endParaRPr lang="en-US" dirty="0"/>
          </a:p>
          <a:p>
            <a:pPr lvl="0"/>
            <a:r>
              <a:rPr lang="ar-EG" dirty="0"/>
              <a:t>طبعت الإيضاحيات فى أوائل المطبوعات المصرية بطريقة طبع الحجر.</a:t>
            </a:r>
            <a:endParaRPr lang="en-US" dirty="0"/>
          </a:p>
          <a:p>
            <a:pPr lvl="0"/>
            <a:r>
              <a:rPr lang="ar-EG" dirty="0"/>
              <a:t>استخدمت طريقتان فى إدراج الإيضاحيات فهي إما ترد فى نهاية الكتاب فى هيئة ملحق وتكون مرقمة ترقيما متسلسلا ، أوأن ترد متخللة متون الكتب.</a:t>
            </a:r>
            <a:endParaRPr lang="en-US" dirty="0"/>
          </a:p>
          <a:p>
            <a:pPr lvl="0"/>
            <a:r>
              <a:rPr lang="ar-EG" dirty="0"/>
              <a:t>وجدت ماكينات خاصة لطباعة الايضاحيات وتلوينها فى مطبعة بولاق</a:t>
            </a:r>
            <a:r>
              <a:rPr lang="ar-EG"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أولا : الهوامش </a:t>
            </a:r>
            <a:r>
              <a:rPr lang="en-US" b="1" dirty="0"/>
              <a:t>Margins</a:t>
            </a:r>
            <a:r>
              <a:rPr lang="en-US" dirty="0"/>
              <a:t/>
            </a:r>
            <a:br>
              <a:rPr lang="en-US" dirty="0"/>
            </a:br>
            <a:endParaRPr lang="ar-EG" dirty="0"/>
          </a:p>
        </p:txBody>
      </p:sp>
      <p:sp>
        <p:nvSpPr>
          <p:cNvPr id="3" name="Content Placeholder 2"/>
          <p:cNvSpPr>
            <a:spLocks noGrp="1"/>
          </p:cNvSpPr>
          <p:nvPr>
            <p:ph sz="quarter" idx="1"/>
          </p:nvPr>
        </p:nvSpPr>
        <p:spPr/>
        <p:txBody>
          <a:bodyPr>
            <a:normAutofit/>
          </a:bodyPr>
          <a:lstStyle/>
          <a:p>
            <a:pPr lvl="0"/>
            <a:r>
              <a:rPr lang="ar-EG" b="1" u="sng" dirty="0"/>
              <a:t>تعريفها </a:t>
            </a:r>
            <a:endParaRPr lang="en-US" dirty="0"/>
          </a:p>
          <a:p>
            <a:pPr>
              <a:buNone/>
            </a:pPr>
            <a:r>
              <a:rPr lang="ar-EG" dirty="0"/>
              <a:t>هى المساحة غير المطبوعة بين النص المطبوع أو المخطوط وبين حواف الصفحة وعرف هذا الهامش لدى العرب باسم الحاشية أو </a:t>
            </a:r>
            <a:r>
              <a:rPr lang="ar-EG" dirty="0" smtClean="0"/>
              <a:t>الأطراف. وللهوامش </a:t>
            </a:r>
            <a:r>
              <a:rPr lang="ar-EG" dirty="0"/>
              <a:t>وظيفتان أساسيتان </a:t>
            </a:r>
            <a:r>
              <a:rPr lang="ar-EG" b="1" dirty="0" smtClean="0"/>
              <a:t>فوظيفته </a:t>
            </a:r>
            <a:r>
              <a:rPr lang="ar-EG" b="1" dirty="0"/>
              <a:t>الأولى </a:t>
            </a:r>
            <a:r>
              <a:rPr lang="ar-EG" dirty="0"/>
              <a:t>ترتكز على إعطاء الفرصة لإعادة التجليد بعد طبع الكتاب ، أما </a:t>
            </a:r>
            <a:r>
              <a:rPr lang="ar-EG" b="1" dirty="0"/>
              <a:t>الوظيفة الثانية </a:t>
            </a:r>
            <a:r>
              <a:rPr lang="ar-EG" dirty="0"/>
              <a:t>فهى إعطاء وإضفاء لمسة جمالية للكتاب </a:t>
            </a:r>
            <a:r>
              <a:rPr lang="ar-EG" dirty="0" smtClean="0"/>
              <a:t>. وبتتبع </a:t>
            </a:r>
            <a:r>
              <a:rPr lang="ar-EG" dirty="0"/>
              <a:t>ظهور الهوامش </a:t>
            </a:r>
            <a:r>
              <a:rPr lang="ar-EG" dirty="0" smtClean="0"/>
              <a:t>وجد أنها </a:t>
            </a:r>
            <a:r>
              <a:rPr lang="ar-EG" dirty="0"/>
              <a:t>كانت موجودة فى البرديات المصرية وعند اليونانيين والرومان وكان الهدف منها عدم تآكل النص بسبب كثرة الاستخدام </a:t>
            </a:r>
            <a:r>
              <a:rPr lang="ar-EG" dirty="0" smtClean="0"/>
              <a:t>.</a:t>
            </a:r>
            <a:endParaRPr lang="en-US" dirty="0"/>
          </a:p>
          <a:p>
            <a:endParaRPr lang="en-US" dirty="0"/>
          </a:p>
          <a:p>
            <a:endParaRPr lang="ar-E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أنواع الهوامش وقياسها :</a:t>
            </a:r>
            <a:endParaRPr lang="ar-EG" dirty="0"/>
          </a:p>
        </p:txBody>
      </p:sp>
      <p:sp>
        <p:nvSpPr>
          <p:cNvPr id="3" name="Content Placeholder 2"/>
          <p:cNvSpPr>
            <a:spLocks noGrp="1"/>
          </p:cNvSpPr>
          <p:nvPr>
            <p:ph sz="quarter" idx="1"/>
          </p:nvPr>
        </p:nvSpPr>
        <p:spPr/>
        <p:txBody>
          <a:bodyPr>
            <a:normAutofit fontScale="77500" lnSpcReduction="20000"/>
          </a:bodyPr>
          <a:lstStyle/>
          <a:p>
            <a:pPr>
              <a:buNone/>
            </a:pPr>
            <a:r>
              <a:rPr lang="ar-EG" dirty="0" smtClean="0"/>
              <a:t>للكتاب </a:t>
            </a:r>
            <a:r>
              <a:rPr lang="ar-EG" dirty="0"/>
              <a:t>المطبوع أربعة هوامش :-</a:t>
            </a:r>
            <a:endParaRPr lang="en-US" dirty="0"/>
          </a:p>
          <a:p>
            <a:r>
              <a:rPr lang="ar-EG" dirty="0"/>
              <a:t>الهامش العلوى   </a:t>
            </a:r>
            <a:r>
              <a:rPr lang="en-US" dirty="0"/>
              <a:t>head</a:t>
            </a:r>
          </a:p>
          <a:p>
            <a:r>
              <a:rPr lang="ar-EG" dirty="0"/>
              <a:t>الهامش الخارجى </a:t>
            </a:r>
            <a:r>
              <a:rPr lang="en-US" dirty="0"/>
              <a:t>outer</a:t>
            </a:r>
          </a:p>
          <a:p>
            <a:r>
              <a:rPr lang="ar-EG" dirty="0"/>
              <a:t>الهامش السفلى      </a:t>
            </a:r>
            <a:r>
              <a:rPr lang="en-US" dirty="0"/>
              <a:t>tail</a:t>
            </a:r>
          </a:p>
          <a:p>
            <a:r>
              <a:rPr lang="ar-EG" dirty="0"/>
              <a:t>الهامش الداخلى   </a:t>
            </a:r>
            <a:r>
              <a:rPr lang="en-US" dirty="0"/>
              <a:t>inner</a:t>
            </a:r>
          </a:p>
          <a:p>
            <a:r>
              <a:rPr lang="ar-EG" dirty="0"/>
              <a:t>ولابد أن تكون الهوامش الداخلية فى الكتب جميعا سواء كانت مخطوطات أو أوائل مطبوعات أو كتب حديثة لابد وان تكون هذه الهوامش هى الأصغر يليها الهوامش العليا ثم الخارجية وان تكون الهوامش السفلية هى أكبرها  جميعا </a:t>
            </a:r>
            <a:r>
              <a:rPr lang="ar-EG" dirty="0" smtClean="0"/>
              <a:t>.هذا </a:t>
            </a:r>
            <a:r>
              <a:rPr lang="ar-EG" dirty="0"/>
              <a:t>وقد اختلف الببليوجرافيون على المعيار  الذى يتبع فى قياس هوامش أوائل المطبوعات ولاسيما وأن هذا المعيار قد اختلف من فترة زمنية إلى اخرى ويرى هارود أن التناسب الجيد للهوامش يكون كالآتى :</a:t>
            </a:r>
            <a:endParaRPr lang="en-US" dirty="0"/>
          </a:p>
          <a:p>
            <a:r>
              <a:rPr lang="ar-EG" dirty="0"/>
              <a:t>الهامش العلوى 2</a:t>
            </a:r>
            <a:endParaRPr lang="en-US" dirty="0"/>
          </a:p>
          <a:p>
            <a:r>
              <a:rPr lang="ar-EG" dirty="0"/>
              <a:t>الهامش الخارجى 3</a:t>
            </a:r>
            <a:endParaRPr lang="en-US" dirty="0"/>
          </a:p>
          <a:p>
            <a:r>
              <a:rPr lang="ar-EG" dirty="0"/>
              <a:t>الهامش السفلى 4</a:t>
            </a:r>
            <a:endParaRPr lang="en-US" dirty="0"/>
          </a:p>
          <a:p>
            <a:r>
              <a:rPr lang="ar-EG" dirty="0"/>
              <a:t>الهامش الداخلى 1.5</a:t>
            </a:r>
            <a:endParaRPr lang="en-US" dirty="0"/>
          </a:p>
          <a:p>
            <a:endParaRPr lang="ar-E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أنواع الهوامش وقياسها</a:t>
            </a:r>
            <a:endParaRPr lang="ar-EG" dirty="0"/>
          </a:p>
        </p:txBody>
      </p:sp>
      <p:sp>
        <p:nvSpPr>
          <p:cNvPr id="3" name="Content Placeholder 2"/>
          <p:cNvSpPr>
            <a:spLocks noGrp="1"/>
          </p:cNvSpPr>
          <p:nvPr>
            <p:ph sz="quarter" idx="1"/>
          </p:nvPr>
        </p:nvSpPr>
        <p:spPr>
          <a:xfrm>
            <a:off x="323528" y="1340768"/>
            <a:ext cx="8568952" cy="5256584"/>
          </a:xfrm>
        </p:spPr>
        <p:txBody>
          <a:bodyPr>
            <a:normAutofit lnSpcReduction="10000"/>
          </a:bodyPr>
          <a:lstStyle/>
          <a:p>
            <a:r>
              <a:rPr lang="ar-EG" dirty="0"/>
              <a:t>ويلاحظ الببليوجرافيين وعلى رأسهم وليام موريس أن وحدة الكتاب هى الصفحتان المتقابلتان وليست الصفحة المفردة وذلك لان المستفيد عندما يفتح للكتاب يفتحه على صفحتين متقابلتين وليست على صفحة واحدة  ، وعليه فمساحة الهامش العلوي أقل من مساحة الهامشين الداخليين وهما فى نفس الوقت مساوين للهامش الخارجى ، والهامش الخارجى أقل من الهامش </a:t>
            </a:r>
            <a:r>
              <a:rPr lang="ar-EG" dirty="0" smtClean="0"/>
              <a:t>السفلى</a:t>
            </a:r>
            <a:r>
              <a:rPr lang="en-US" dirty="0" smtClean="0"/>
              <a:t> </a:t>
            </a:r>
            <a:r>
              <a:rPr lang="ar-EG" dirty="0" smtClean="0"/>
              <a:t>.</a:t>
            </a:r>
            <a:r>
              <a:rPr lang="en-US" dirty="0" smtClean="0"/>
              <a:t> </a:t>
            </a:r>
            <a:r>
              <a:rPr lang="ar-EG" dirty="0"/>
              <a:t>أما بولارد ذكر ان التناسب فى الهوامش كما ذكرنا هو 2 ،3 ،4 ،5 على التوالى </a:t>
            </a:r>
            <a:r>
              <a:rPr lang="ar-EG" dirty="0" smtClean="0"/>
              <a:t>. وقد </a:t>
            </a:r>
            <a:r>
              <a:rPr lang="ar-EG" dirty="0"/>
              <a:t>لاحظ الببليوجرافيين الذى صبوا جل اهتمامهم على أوائل المطبوعات أن الطابع (أنطون كوبرجز) كان يحرص على وجود هوامش كبيرة على غير العادة وباستثناء كتب كوبرجز نجد أن مساحات ونسب الصفحة الورقية والصفحة المطبوعة والهوامش لم تختلف كثيرا فى أوائل المطبوعات عن ما هى عليه الآن فى الكتب المطبوعة ، فعلى الرغم من أنه ليست هناك نسب محددة فى الكتب الحديثة فى الهوامش حيث يكون لكل طابع مطلق الحرية فى تحديد مساحة الهوامش تبعا لحجم الكتاب وحجم البنط الطباعى والإيضاحات الموجودة فى الكتاب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الهوامش فى المهاديات المصرية </a:t>
            </a:r>
            <a:endParaRPr lang="ar-EG" dirty="0"/>
          </a:p>
        </p:txBody>
      </p:sp>
      <p:sp>
        <p:nvSpPr>
          <p:cNvPr id="3" name="Content Placeholder 2"/>
          <p:cNvSpPr>
            <a:spLocks noGrp="1"/>
          </p:cNvSpPr>
          <p:nvPr>
            <p:ph sz="quarter" idx="1"/>
          </p:nvPr>
        </p:nvSpPr>
        <p:spPr>
          <a:xfrm>
            <a:off x="457200" y="1340768"/>
            <a:ext cx="8229600" cy="4785395"/>
          </a:xfrm>
        </p:spPr>
        <p:txBody>
          <a:bodyPr>
            <a:normAutofit fontScale="92500" lnSpcReduction="10000"/>
          </a:bodyPr>
          <a:lstStyle/>
          <a:p>
            <a:pPr>
              <a:buNone/>
            </a:pPr>
            <a:endParaRPr lang="en-US" dirty="0"/>
          </a:p>
          <a:p>
            <a:r>
              <a:rPr lang="ar-EG" dirty="0"/>
              <a:t>من خلال تتبع الهوامش فى المهاديات المصرية خلال الخمسين عاما الأولى وجد اختلاف فى حجم الهوامش من بداية المهاديات عن ما هى  عليه فى نهايتها ففى مهاديات العصر الأول للطباعة لم يكن هناك تناسب على الإطلاق بين الهوامش </a:t>
            </a:r>
            <a:r>
              <a:rPr lang="ar-EG" dirty="0" smtClean="0"/>
              <a:t>الأربعة حيث لم </a:t>
            </a:r>
            <a:r>
              <a:rPr lang="ar-EG" dirty="0"/>
              <a:t>يكن بها ثبات فى مساحات الهوامش ولم يكن هناك تناسب بين هوامش الكتاب الواحد ولم يكن هناك تناسبا جيدا بين الهوامش الأربعة فى حين أنه حدث  فى أحيان قليلة تناسب بين هامشين </a:t>
            </a:r>
            <a:r>
              <a:rPr lang="ar-EG" dirty="0" smtClean="0"/>
              <a:t>فقط</a:t>
            </a:r>
            <a:r>
              <a:rPr lang="ar-EG" dirty="0"/>
              <a:t> ويمكن تلخيص الأسباب التى دعت إلى عدم القدرة على تناسب الهوامش وضبطها فى مهاديات العقد الأول إلى :</a:t>
            </a:r>
            <a:endParaRPr lang="en-US" sz="2400" dirty="0"/>
          </a:p>
          <a:p>
            <a:pPr lvl="1"/>
            <a:r>
              <a:rPr lang="ar-EG" dirty="0"/>
              <a:t>تعدد أحجام أفرخ الورق وأحجام الكتب .</a:t>
            </a:r>
            <a:endParaRPr lang="en-US" sz="2000" dirty="0"/>
          </a:p>
          <a:p>
            <a:pPr lvl="1"/>
            <a:r>
              <a:rPr lang="ar-EG" dirty="0"/>
              <a:t>عدم وجود حواشى فى العقد الأول للطباعة وبالتالى فلم يحتج الطابع إلى تخصيص مساحة أكبر للهوامش الخارجي أو السفلى .</a:t>
            </a:r>
            <a:endParaRPr lang="en-US" sz="2000" dirty="0"/>
          </a:p>
          <a:p>
            <a:pPr>
              <a:buNone/>
            </a:pPr>
            <a:r>
              <a:rPr lang="ar-EG" dirty="0" smtClean="0"/>
              <a:t>     - كان </a:t>
            </a:r>
            <a:r>
              <a:rPr lang="ar-EG" dirty="0"/>
              <a:t>المقصود بالهامش فى العقد الأول العنصر الجمالي فقط للصفحة فلم يكن هناك ضرورة لزيادة مساحة أحد الهوامش عن </a:t>
            </a:r>
            <a:r>
              <a:rPr lang="ar-EG" dirty="0" smtClean="0"/>
              <a:t>غيرها</a:t>
            </a:r>
            <a:endParaRPr lang="en-US" sz="1600" dirty="0"/>
          </a:p>
          <a:p>
            <a:endParaRPr lang="en-US" dirty="0"/>
          </a:p>
          <a:p>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sz="quarter" idx="1"/>
          </p:nvPr>
        </p:nvSpPr>
        <p:spPr/>
        <p:txBody>
          <a:bodyPr>
            <a:normAutofit fontScale="85000" lnSpcReduction="20000"/>
          </a:bodyPr>
          <a:lstStyle/>
          <a:p>
            <a:r>
              <a:rPr lang="ar-EG" dirty="0"/>
              <a:t>وفى الثلاثينيات ظهرت حاجة ملحة إلى وجود زيادة فى مساحة الهوامش الخارجية والسفلية لظهور الحاجة إلى استخدام الهامش السفلى فى التعقيبات وعلامات الملازم واستخدامه فى إدراج الحواشي التى بدأت تنتشر فى ذلك الوقت.</a:t>
            </a:r>
            <a:endParaRPr lang="en-US" dirty="0"/>
          </a:p>
          <a:p>
            <a:r>
              <a:rPr lang="ar-EG" dirty="0"/>
              <a:t>أما الهامش الداخلى فكان الهدف منه السماح بأخذ جزء منه للتجليد إلى جانب المظهر الجمالى للصفحة ، في حين ظهرت حاجة إلى تخصيص مساحة كبيرة نسبيا للهامش العلوى لاحتوائه على أرقام الصفحات وعليه وجد أن الطابع فى ذلك الوقت اتجه إلى زيادة مساحة الهامشين السفلي والخارجي .</a:t>
            </a:r>
            <a:endParaRPr lang="en-US" dirty="0"/>
          </a:p>
          <a:p>
            <a:r>
              <a:rPr lang="ar-EG" dirty="0"/>
              <a:t>وقد وجد بعض التناسب فى هوامش أوائل المطبوعات فى الثلاثينات </a:t>
            </a:r>
            <a:r>
              <a:rPr lang="ar-EG" dirty="0" smtClean="0"/>
              <a:t>حيث </a:t>
            </a:r>
            <a:r>
              <a:rPr lang="ar-EG" dirty="0"/>
              <a:t>تساوي الهامش الخارجي والداخلي فى المساحة </a:t>
            </a:r>
            <a:r>
              <a:rPr lang="ar-EG" dirty="0" smtClean="0"/>
              <a:t>ويمكن </a:t>
            </a:r>
            <a:r>
              <a:rPr lang="ar-EG" dirty="0"/>
              <a:t>تلخيص السمات الرئيسية للهوامش فى الثلاثينيات في ثلاث نقاط هي:</a:t>
            </a:r>
            <a:endParaRPr lang="en-US" dirty="0"/>
          </a:p>
          <a:p>
            <a:pPr lvl="0"/>
            <a:r>
              <a:rPr lang="ar-EG" dirty="0"/>
              <a:t>اتجاه الطابعين إلى زيادة مساحة الهامش الخارجي عن باقى هوامش الكتاب.</a:t>
            </a:r>
            <a:endParaRPr lang="en-US" dirty="0"/>
          </a:p>
          <a:p>
            <a:pPr lvl="0"/>
            <a:r>
              <a:rPr lang="ar-EG" dirty="0"/>
              <a:t> اختلاف نسب تناسب الهوامش تبعاً لاختلاف المطبعة .</a:t>
            </a:r>
            <a:endParaRPr lang="en-US" dirty="0"/>
          </a:p>
          <a:p>
            <a:pPr lvl="0"/>
            <a:r>
              <a:rPr lang="en-US" dirty="0"/>
              <a:t> </a:t>
            </a:r>
            <a:r>
              <a:rPr lang="ar-EG" dirty="0"/>
              <a:t>عدم تحقق التناسب بين الهامش العلوي والهامش السفلي مع وجود بعض التناسب فى بعض الأحيان بين الهامش الخارجي والهامش الداخلي.</a:t>
            </a:r>
            <a:endParaRPr lang="en-US" dirty="0"/>
          </a:p>
          <a:p>
            <a:endParaRPr lang="ar-E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الهوامش فى المهاديات المصرية </a:t>
            </a:r>
            <a:endParaRPr lang="ar-EG" dirty="0"/>
          </a:p>
        </p:txBody>
      </p:sp>
      <p:sp>
        <p:nvSpPr>
          <p:cNvPr id="3" name="Content Placeholder 2"/>
          <p:cNvSpPr>
            <a:spLocks noGrp="1"/>
          </p:cNvSpPr>
          <p:nvPr>
            <p:ph sz="quarter" idx="1"/>
          </p:nvPr>
        </p:nvSpPr>
        <p:spPr>
          <a:xfrm>
            <a:off x="251520" y="1268760"/>
            <a:ext cx="8640960" cy="5328592"/>
          </a:xfrm>
        </p:spPr>
        <p:txBody>
          <a:bodyPr>
            <a:normAutofit fontScale="85000" lnSpcReduction="20000"/>
          </a:bodyPr>
          <a:lstStyle/>
          <a:p>
            <a:r>
              <a:rPr lang="ar-EG" dirty="0"/>
              <a:t>وبدخول الأربعينيات تحقق التناسب بين هوامش الكتاب الأربعة مع تخصيص المساحة الأكبر للهامشين الخارجي والسفلي وهذا ما ظهر فى الكتب المطبوعة فى تلك </a:t>
            </a:r>
            <a:r>
              <a:rPr lang="ar-EG" dirty="0" smtClean="0"/>
              <a:t>الفترة</a:t>
            </a:r>
          </a:p>
          <a:p>
            <a:r>
              <a:rPr lang="ar-EG" dirty="0"/>
              <a:t>وقد سار الطابعون فى الخمسنيات على نفس نسخة الاربعينات فى تخصيص المساحة الأكبر للهامش الخارجى مع ملاحظة الدقة الأكثر فى تلك الفترة حيث أصبحت أكثر تنظيما فكانت مساحة الهامش الخارجى فى العديد من أوائل مطبوعات تلك الفترة تتراوح ما بين 4سم، </a:t>
            </a:r>
            <a:r>
              <a:rPr lang="ar-EG" dirty="0" smtClean="0"/>
              <a:t>5سم كما </a:t>
            </a:r>
            <a:r>
              <a:rPr lang="ar-EG" dirty="0"/>
              <a:t>يتضح أيضا فى تلك الفترة وجود تناسب بين الهامشين الخارجى والداخلى فى نسبة كبيرة من الكتب التى طبعت حيث بلغت مساحة الهامش الداخلى نصف مساحة الهامش </a:t>
            </a:r>
            <a:r>
              <a:rPr lang="ar-EG" dirty="0" smtClean="0"/>
              <a:t>الخارجى</a:t>
            </a:r>
          </a:p>
          <a:p>
            <a:r>
              <a:rPr lang="ar-EG" dirty="0"/>
              <a:t>أما فى ستينات القرن التاسع عشر فقد ثبت الطابعون على ضرورة وجود تناسب بين الهوامش الأربعة للكتاب مع تخصيص المساحة الأكبر للهامش الخارجى دون الهوامش الأخرى فكانت أغلب الكتب فى ذلك الوقت يوجد بها تناسب فلم يكن الهامش العلوى يزيد من الهامش السفلى فكان دائما الهامش العلوى أقل فى المساحة من الهامش السفلى ، والهامش الداخلى كان دائما أقل فى المساحة من الهامش </a:t>
            </a:r>
            <a:r>
              <a:rPr lang="ar-EG" dirty="0" smtClean="0"/>
              <a:t>الخارجى</a:t>
            </a:r>
          </a:p>
          <a:p>
            <a:r>
              <a:rPr lang="ar-EG" dirty="0"/>
              <a:t>وبدءا من السبعينات تم تخصيص مساحة أكبر للهامش السفلى عند طباعة الكتاب فى مصر لوضع الحواشي والشروح والتعليقات إلى جانب الهامش الخارجى فان لم يكن له المساحة الأكبر فكان يأتى بعد الهامش الخارجى مباشرة فى المساحة ، كما كانت السمة الغالبة فى الكتب المطبوعة فى ذلك الوقت التناسب إلى حد ما بين الهوامش الأربعة فكان الهامش العلوى دائما يأتى فى المساحة أقل من الهامش السفلى ويأتى الهامش الداخلى ليمثل نصف مساحة الهامش الخارجى وهذا ما أتضح فى أكثر الكتب التى طبعت فى </a:t>
            </a:r>
            <a:r>
              <a:rPr lang="ar-EG" dirty="0" smtClean="0"/>
              <a:t>السبعينيات</a:t>
            </a:r>
            <a:endParaRPr lang="en-US" dirty="0"/>
          </a:p>
          <a:p>
            <a:endParaRPr lang="en-US" dirty="0"/>
          </a:p>
          <a:p>
            <a:endParaRPr lang="en-US" dirty="0"/>
          </a:p>
          <a:p>
            <a:endParaRPr lang="en-US" dirty="0"/>
          </a:p>
          <a:p>
            <a:endParaRPr lang="ar-E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الهوامش فى المهاديات المصرية </a:t>
            </a:r>
            <a:endParaRPr lang="ar-EG" dirty="0"/>
          </a:p>
        </p:txBody>
      </p:sp>
      <p:sp>
        <p:nvSpPr>
          <p:cNvPr id="3" name="Content Placeholder 2"/>
          <p:cNvSpPr>
            <a:spLocks noGrp="1"/>
          </p:cNvSpPr>
          <p:nvPr>
            <p:ph sz="quarter" idx="1"/>
          </p:nvPr>
        </p:nvSpPr>
        <p:spPr>
          <a:xfrm>
            <a:off x="457200" y="1340768"/>
            <a:ext cx="8229600" cy="4785395"/>
          </a:xfrm>
        </p:spPr>
        <p:txBody>
          <a:bodyPr>
            <a:normAutofit/>
          </a:bodyPr>
          <a:lstStyle/>
          <a:p>
            <a:pPr>
              <a:buNone/>
            </a:pPr>
            <a:r>
              <a:rPr lang="ar-EG" dirty="0"/>
              <a:t>ويمكن تلخيص الهوامش الأربعة  وقياسها فى أوائل المطبوعات المصرية فى عدة نقاط :</a:t>
            </a:r>
            <a:endParaRPr lang="en-US" dirty="0"/>
          </a:p>
          <a:p>
            <a:pPr lvl="0"/>
            <a:r>
              <a:rPr lang="ar-EG" dirty="0"/>
              <a:t>ابتعدت الهوامش عن الثبات والسمترية فى العقد الأول للطباعة .</a:t>
            </a:r>
            <a:endParaRPr lang="en-US" dirty="0"/>
          </a:p>
          <a:p>
            <a:pPr lvl="0"/>
            <a:r>
              <a:rPr lang="ar-EG" dirty="0"/>
              <a:t>اهتم الطابعون بتخصيص المساحة الأكبر للهامش الخارجى منذ الثلاثينات .</a:t>
            </a:r>
            <a:endParaRPr lang="en-US" dirty="0"/>
          </a:p>
          <a:p>
            <a:pPr lvl="0"/>
            <a:r>
              <a:rPr lang="ar-EG" dirty="0"/>
              <a:t>بدأ التناسب بين الهامش الخارجى والهامش الداخلى يتحقق منذ الثلاثينات .</a:t>
            </a:r>
            <a:endParaRPr lang="en-US" dirty="0"/>
          </a:p>
          <a:p>
            <a:pPr lvl="0"/>
            <a:r>
              <a:rPr lang="ar-EG" dirty="0"/>
              <a:t>لم يتم التناسب بين الهامش العلوى والهامش السفلى إلا فىالستنيات </a:t>
            </a:r>
            <a:endParaRPr lang="en-US" dirty="0"/>
          </a:p>
          <a:p>
            <a:pPr lvl="0"/>
            <a:r>
              <a:rPr lang="ar-EG" dirty="0"/>
              <a:t>بدأ التناسب السليم بين هوامش الكتاب الأربعة يتحقق فى الستنيات </a:t>
            </a:r>
            <a:endParaRPr lang="en-US" dirty="0"/>
          </a:p>
          <a:p>
            <a:pPr lvl="0"/>
            <a:r>
              <a:rPr lang="ar-EG" dirty="0"/>
              <a:t>اهتم الطابعون بتخصيص المساحة الأكبر للهامش السفلى منذ السبعينيات </a:t>
            </a:r>
            <a:endParaRPr lang="en-US" dirty="0"/>
          </a:p>
          <a:p>
            <a:endParaRPr lang="ar-E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ثانيا : الإيضاحات </a:t>
            </a:r>
            <a:r>
              <a:rPr lang="en-US" b="1" dirty="0"/>
              <a:t>Illustrations</a:t>
            </a:r>
            <a:r>
              <a:rPr lang="en-US" dirty="0"/>
              <a:t/>
            </a:r>
            <a:br>
              <a:rPr lang="en-US" dirty="0"/>
            </a:br>
            <a:endParaRPr lang="ar-EG" dirty="0"/>
          </a:p>
        </p:txBody>
      </p:sp>
      <p:sp>
        <p:nvSpPr>
          <p:cNvPr id="3" name="Content Placeholder 2"/>
          <p:cNvSpPr>
            <a:spLocks noGrp="1"/>
          </p:cNvSpPr>
          <p:nvPr>
            <p:ph sz="quarter" idx="1"/>
          </p:nvPr>
        </p:nvSpPr>
        <p:spPr>
          <a:xfrm>
            <a:off x="179512" y="1196752"/>
            <a:ext cx="8712968" cy="4929411"/>
          </a:xfrm>
        </p:spPr>
        <p:txBody>
          <a:bodyPr>
            <a:normAutofit/>
          </a:bodyPr>
          <a:lstStyle/>
          <a:p>
            <a:pPr lvl="0">
              <a:buNone/>
            </a:pPr>
            <a:r>
              <a:rPr lang="ar-EG" u="sng" dirty="0" smtClean="0"/>
              <a:t>التعريف</a:t>
            </a:r>
            <a:r>
              <a:rPr lang="ar-EG" dirty="0" smtClean="0"/>
              <a:t>: هى </a:t>
            </a:r>
            <a:r>
              <a:rPr lang="ar-EG" dirty="0"/>
              <a:t>الأشكال غير اللفظية أو الرقمية التى توضع بغرض توضيح النص فى كالصور الشخصية والعامة والخرائط والتخطيطات واللوحات والرسوم البيانية والنماذج . وعليه فالجداول تخرج عن نطاق الإيضاحات لكونه جزءا من النص وليس شكلا توضيحيا </a:t>
            </a:r>
            <a:r>
              <a:rPr lang="ar-EG" dirty="0" smtClean="0"/>
              <a:t>.وهذا </a:t>
            </a:r>
            <a:r>
              <a:rPr lang="ar-EG" dirty="0"/>
              <a:t>يعنى أن الإيضاحيات عنصر مكمل للنص فلا يأتى أن يكون كتاب فى الجغرافيا مثلا ولا يوجد به خرائط أو أن يكون كتابا فى الفنون دون لوحات ، وتقع مسئولية الإيضاحات على شخص آخر بخلاف المؤلف </a:t>
            </a:r>
            <a:r>
              <a:rPr lang="ar-EG" dirty="0" smtClean="0"/>
              <a:t>لأنه ليس </a:t>
            </a:r>
            <a:r>
              <a:rPr lang="ar-EG" dirty="0"/>
              <a:t>لزاما على مؤلف العمل أن يكون رساما ، ويجب هنا أن نفرق بين الإيضاحيات والزخارف فالزخارف عبارة عن حليات يقصد بها تزيين وتجميل الكتاب من الناحية الخارجية وليس لها علاقة بالنص .</a:t>
            </a:r>
            <a:endParaRPr lang="en-US" dirty="0"/>
          </a:p>
          <a:p>
            <a:endParaRPr lang="ar-E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43</TotalTime>
  <Words>2036</Words>
  <Application>Microsoft Office PowerPoint</Application>
  <PresentationFormat>On-screen Show (4:3)</PresentationFormat>
  <Paragraphs>78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Equity</vt:lpstr>
      <vt:lpstr>الفصــل الرابع  </vt:lpstr>
      <vt:lpstr>أولا : الهوامش Margins </vt:lpstr>
      <vt:lpstr>أنواع الهوامش وقياسها :</vt:lpstr>
      <vt:lpstr>أنواع الهوامش وقياسها</vt:lpstr>
      <vt:lpstr>الهوامش فى المهاديات المصرية </vt:lpstr>
      <vt:lpstr>Slide 6</vt:lpstr>
      <vt:lpstr>الهوامش فى المهاديات المصرية </vt:lpstr>
      <vt:lpstr>الهوامش فى المهاديات المصرية </vt:lpstr>
      <vt:lpstr>ثانيا : الإيضاحات Illustrations </vt:lpstr>
      <vt:lpstr>ثانيا : الإيضاحات Illustrations </vt:lpstr>
      <vt:lpstr>ثانيا : الإيضاحات Illustrations </vt:lpstr>
      <vt:lpstr>ثانيا : الإيضاحات Illustrations</vt:lpstr>
      <vt:lpstr>ثانيا : الإيضاحات Illustrations</vt:lpstr>
      <vt:lpstr>ثانيا : الإيضاحات Illustrations</vt:lpstr>
      <vt:lpstr>ثانيا : الإيضاحات Illustrations</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الفصــل الرابع  </dc:title>
  <dc:creator>DELL</dc:creator>
  <cp:lastModifiedBy>DELL</cp:lastModifiedBy>
  <cp:revision>14</cp:revision>
  <dcterms:created xsi:type="dcterms:W3CDTF">2021-01-07T04:28:10Z</dcterms:created>
  <dcterms:modified xsi:type="dcterms:W3CDTF">2021-01-07T05:48:29Z</dcterms:modified>
</cp:coreProperties>
</file>